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25" r:id="rId3"/>
    <p:sldId id="326" r:id="rId4"/>
    <p:sldId id="327" r:id="rId5"/>
    <p:sldId id="335" r:id="rId6"/>
    <p:sldId id="336" r:id="rId7"/>
    <p:sldId id="337" r:id="rId8"/>
    <p:sldId id="338" r:id="rId9"/>
    <p:sldId id="328" r:id="rId10"/>
    <p:sldId id="332" r:id="rId11"/>
    <p:sldId id="333" r:id="rId12"/>
    <p:sldId id="334" r:id="rId13"/>
    <p:sldId id="310" r:id="rId14"/>
    <p:sldId id="314" r:id="rId15"/>
    <p:sldId id="315" r:id="rId16"/>
    <p:sldId id="316" r:id="rId17"/>
    <p:sldId id="317" r:id="rId18"/>
    <p:sldId id="318" r:id="rId19"/>
    <p:sldId id="320" r:id="rId20"/>
    <p:sldId id="321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14" autoAdjust="0"/>
    <p:restoredTop sz="94660"/>
  </p:normalViewPr>
  <p:slideViewPr>
    <p:cSldViewPr snapToGrid="0">
      <p:cViewPr varScale="1">
        <p:scale>
          <a:sx n="92" d="100"/>
          <a:sy n="92" d="100"/>
        </p:scale>
        <p:origin x="102" y="5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AFB681A2-E2D3-4AF4-BD09-1C4D6D2FD7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D0C4C7BA-F549-47F0-925D-750A51D465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/>
              <a:t>Asıl alt başlık stilini düzenlemek için tıklayın</a:t>
            </a:r>
            <a:endParaRPr lang="en-US"/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6DAD212C-8E9B-4D7F-B7F7-C722758671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B6806-4338-4AF0-BC83-73B520F0237E}" type="datetimeFigureOut">
              <a:rPr lang="en-US" smtClean="0"/>
              <a:t>10/2/2019</a:t>
            </a:fld>
            <a:endParaRPr lang="en-US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497D427C-B83A-46C0-AEC8-BD2A852DF5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5C2FA3A6-EB16-417F-B06C-2E1C5363D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E9BF0-34F6-48ED-8E1B-2B5ECA306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6555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0EDCB5DF-FBE9-4A53-B1B1-926907714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AE1534E5-B8D0-4C40-A227-E59D43808B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DFF26880-5DB4-4582-9D90-61268E95B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B6806-4338-4AF0-BC83-73B520F0237E}" type="datetimeFigureOut">
              <a:rPr lang="en-US" smtClean="0"/>
              <a:t>10/2/2019</a:t>
            </a:fld>
            <a:endParaRPr lang="en-US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A261A864-94F6-42BF-9710-C7CFFB7CD5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6F5442B5-7DB7-4704-AC81-60D1E130A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E9BF0-34F6-48ED-8E1B-2B5ECA306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5980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>
            <a:extLst>
              <a:ext uri="{FF2B5EF4-FFF2-40B4-BE49-F238E27FC236}">
                <a16:creationId xmlns:a16="http://schemas.microsoft.com/office/drawing/2014/main" id="{664B8101-E71A-4552-BF64-C9E9EF6D0C3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03378AA7-20E4-4AB8-A0A2-848CDFF40A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EB819F61-A564-4429-A97A-484FDC901F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B6806-4338-4AF0-BC83-73B520F0237E}" type="datetimeFigureOut">
              <a:rPr lang="en-US" smtClean="0"/>
              <a:t>10/2/2019</a:t>
            </a:fld>
            <a:endParaRPr lang="en-US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A7AF8D3E-4249-4A38-9FCF-BF180CEB39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0127BA5C-2429-444B-84CC-B0BDFB2C9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E9BF0-34F6-48ED-8E1B-2B5ECA306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9105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F2FAB109-304F-47ED-8F22-0001EFA96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FBE8B2FA-EBD5-4290-B048-9887D78B15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BAA58514-3BD2-4D87-8CCE-A0D721F508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B6806-4338-4AF0-BC83-73B520F0237E}" type="datetimeFigureOut">
              <a:rPr lang="en-US" smtClean="0"/>
              <a:t>10/2/2019</a:t>
            </a:fld>
            <a:endParaRPr lang="en-US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DAF03D78-9FCB-4FDC-88CB-F3EBA8862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AED2261C-FF54-41ED-91C5-5FCEC1B8B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E9BF0-34F6-48ED-8E1B-2B5ECA306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49402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1EAFBE6C-1743-46AF-9FDC-500D19D236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DAB56A88-729A-4A02-97B1-AF22DE9313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8A8CB3A7-81F7-43D6-86CA-8497BD664F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B6806-4338-4AF0-BC83-73B520F0237E}" type="datetimeFigureOut">
              <a:rPr lang="en-US" smtClean="0"/>
              <a:t>10/2/2019</a:t>
            </a:fld>
            <a:endParaRPr lang="en-US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43625AE3-D11E-4B81-A6D3-AB71A1CBFF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66A56F19-6D18-422E-AED1-1D7386FBE6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E9BF0-34F6-48ED-8E1B-2B5ECA306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9313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ECD68978-0AFA-4EA2-B40F-0892C9623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7B7E3DA0-9BDE-4587-856B-54B6B9FC5A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FABD6DB9-7E25-46EE-B2AF-A798910A01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A4E4ABC3-F8B3-4660-B04C-EAF9CBF432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B6806-4338-4AF0-BC83-73B520F0237E}" type="datetimeFigureOut">
              <a:rPr lang="en-US" smtClean="0"/>
              <a:t>10/2/2019</a:t>
            </a:fld>
            <a:endParaRPr lang="en-US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BB14302F-8C34-40E1-8CA6-861FBFBB08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3F9E9A7E-F2EA-4E36-9F71-FAAE4FC0E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E9BF0-34F6-48ED-8E1B-2B5ECA306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746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03663651-62B1-493C-9DB2-56506DB00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42973EAF-725E-4FE6-B0C0-38ACBF1BB7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404FAACF-2A24-4A3B-9395-33D5B6512E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5" name="Metin Yer Tutucusu 4">
            <a:extLst>
              <a:ext uri="{FF2B5EF4-FFF2-40B4-BE49-F238E27FC236}">
                <a16:creationId xmlns:a16="http://schemas.microsoft.com/office/drawing/2014/main" id="{61BECE73-C8B6-488A-B702-FC5FE10DD9B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" name="İçerik Yer Tutucusu 5">
            <a:extLst>
              <a:ext uri="{FF2B5EF4-FFF2-40B4-BE49-F238E27FC236}">
                <a16:creationId xmlns:a16="http://schemas.microsoft.com/office/drawing/2014/main" id="{2C02A5D6-FBC6-4B26-90B0-D752B8EE52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7" name="Veri Yer Tutucusu 6">
            <a:extLst>
              <a:ext uri="{FF2B5EF4-FFF2-40B4-BE49-F238E27FC236}">
                <a16:creationId xmlns:a16="http://schemas.microsoft.com/office/drawing/2014/main" id="{0184B291-8FBC-4656-8042-0ACF5F174A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B6806-4338-4AF0-BC83-73B520F0237E}" type="datetimeFigureOut">
              <a:rPr lang="en-US" smtClean="0"/>
              <a:t>10/2/2019</a:t>
            </a:fld>
            <a:endParaRPr lang="en-US"/>
          </a:p>
        </p:txBody>
      </p:sp>
      <p:sp>
        <p:nvSpPr>
          <p:cNvPr id="8" name="Alt Bilgi Yer Tutucusu 7">
            <a:extLst>
              <a:ext uri="{FF2B5EF4-FFF2-40B4-BE49-F238E27FC236}">
                <a16:creationId xmlns:a16="http://schemas.microsoft.com/office/drawing/2014/main" id="{C25BE8A1-0C56-4874-96BF-0DA0F07417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ayt Numarası Yer Tutucusu 8">
            <a:extLst>
              <a:ext uri="{FF2B5EF4-FFF2-40B4-BE49-F238E27FC236}">
                <a16:creationId xmlns:a16="http://schemas.microsoft.com/office/drawing/2014/main" id="{2E0E6687-EE20-440B-A611-4CCEB79631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E9BF0-34F6-48ED-8E1B-2B5ECA306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6160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9DCEF5B6-B019-48CC-BD2D-73EBDC0F0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Veri Yer Tutucusu 2">
            <a:extLst>
              <a:ext uri="{FF2B5EF4-FFF2-40B4-BE49-F238E27FC236}">
                <a16:creationId xmlns:a16="http://schemas.microsoft.com/office/drawing/2014/main" id="{7AC06993-1819-458F-B742-327A7F298A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B6806-4338-4AF0-BC83-73B520F0237E}" type="datetimeFigureOut">
              <a:rPr lang="en-US" smtClean="0"/>
              <a:t>10/2/2019</a:t>
            </a:fld>
            <a:endParaRPr lang="en-US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165E298D-92AA-46AE-9A74-1C355C8275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42D5AC78-B60F-446A-95FF-0B24613F9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E9BF0-34F6-48ED-8E1B-2B5ECA306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0192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>
            <a:extLst>
              <a:ext uri="{FF2B5EF4-FFF2-40B4-BE49-F238E27FC236}">
                <a16:creationId xmlns:a16="http://schemas.microsoft.com/office/drawing/2014/main" id="{8EA7EA7C-ADC1-4975-875F-A80BBFD5A0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B6806-4338-4AF0-BC83-73B520F0237E}" type="datetimeFigureOut">
              <a:rPr lang="en-US" smtClean="0"/>
              <a:t>10/2/2019</a:t>
            </a:fld>
            <a:endParaRPr lang="en-US"/>
          </a:p>
        </p:txBody>
      </p:sp>
      <p:sp>
        <p:nvSpPr>
          <p:cNvPr id="3" name="Alt Bilgi Yer Tutucusu 2">
            <a:extLst>
              <a:ext uri="{FF2B5EF4-FFF2-40B4-BE49-F238E27FC236}">
                <a16:creationId xmlns:a16="http://schemas.microsoft.com/office/drawing/2014/main" id="{34F69E74-D0C0-4F32-93B2-79AD45C51F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AB124A3F-B781-4168-BDB8-9BFF39524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E9BF0-34F6-48ED-8E1B-2B5ECA306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165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A429700D-90CB-4142-8C8D-978C2CF8AA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FEC38302-A4DF-49B9-8F77-E4F408E745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CC2E5753-65BB-4AF4-ABBD-EBDB446DDD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DF55B35F-1A9B-4BD6-9A5A-9305BED4B7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B6806-4338-4AF0-BC83-73B520F0237E}" type="datetimeFigureOut">
              <a:rPr lang="en-US" smtClean="0"/>
              <a:t>10/2/2019</a:t>
            </a:fld>
            <a:endParaRPr lang="en-US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2696166A-AF57-4294-B4C3-C5FE9F285B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2F11B5C6-BB17-4480-907C-1DAA8FDE8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E9BF0-34F6-48ED-8E1B-2B5ECA306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8978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4F3CA84B-E7AD-40D1-97A2-BF6EAB8330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Resim Yer Tutucusu 2">
            <a:extLst>
              <a:ext uri="{FF2B5EF4-FFF2-40B4-BE49-F238E27FC236}">
                <a16:creationId xmlns:a16="http://schemas.microsoft.com/office/drawing/2014/main" id="{EC997B3E-CFDE-48D3-905A-4F379AC7AC5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052D9BE3-9172-49FC-8C82-B491B1EB27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C6539293-929A-44EC-9FD2-15E95B8347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B6806-4338-4AF0-BC83-73B520F0237E}" type="datetimeFigureOut">
              <a:rPr lang="en-US" smtClean="0"/>
              <a:t>10/2/2019</a:t>
            </a:fld>
            <a:endParaRPr lang="en-US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5D06C168-9E9B-4529-8CBF-91A547A1CE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48626077-ED77-44F8-8516-CF20EED99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E9BF0-34F6-48ED-8E1B-2B5ECA306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816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>
            <a:extLst>
              <a:ext uri="{FF2B5EF4-FFF2-40B4-BE49-F238E27FC236}">
                <a16:creationId xmlns:a16="http://schemas.microsoft.com/office/drawing/2014/main" id="{EC1FD9CA-5B89-4B0E-B7D1-A78B86C03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2F2B85A8-231F-4070-9446-E5B9486472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2A2427F7-74A3-4255-B308-15B084D80B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6B6806-4338-4AF0-BC83-73B520F0237E}" type="datetimeFigureOut">
              <a:rPr lang="en-US" smtClean="0"/>
              <a:t>10/2/2019</a:t>
            </a:fld>
            <a:endParaRPr lang="en-US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BDE179B2-478D-48AC-918D-2F9C8D23BC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D51B70BD-2658-4CA5-9DB6-3F11FAFA3F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2E9BF0-34F6-48ED-8E1B-2B5ECA306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3161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jpg"/><Relationship Id="rId7" Type="http://schemas.openxmlformats.org/officeDocument/2006/relationships/image" Target="../media/image12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jpeg"/><Relationship Id="rId5" Type="http://schemas.openxmlformats.org/officeDocument/2006/relationships/image" Target="../media/image10.gif"/><Relationship Id="rId4" Type="http://schemas.openxmlformats.org/officeDocument/2006/relationships/image" Target="../media/image9.jpeg"/><Relationship Id="rId9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inder.com.au/developer-bucks-trend-by-predicting-house-price-growth" TargetMode="External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hyperlink" Target="https://www.inovex.de/blog/price-prediction-in-online-car-marketplaces-using-natural-language-processing/" TargetMode="Externa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harondrewmorgen.com/the-good-news-bad-news-about-not-understanding-rules/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alestaterph.com/the-bank-does-not-set-your-budget/" TargetMode="Externa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Unvan 1">
            <a:extLst>
              <a:ext uri="{FF2B5EF4-FFF2-40B4-BE49-F238E27FC236}">
                <a16:creationId xmlns:a16="http://schemas.microsoft.com/office/drawing/2014/main" id="{4CEE5A53-4438-4C98-AF4C-520990DF24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1640" y="2398852"/>
            <a:ext cx="9178724" cy="1397643"/>
          </a:xfrm>
        </p:spPr>
        <p:txBody>
          <a:bodyPr>
            <a:noAutofit/>
          </a:bodyPr>
          <a:lstStyle/>
          <a:p>
            <a:r>
              <a:rPr lang="tr-TR" sz="4800" b="1" dirty="0">
                <a:solidFill>
                  <a:srgbClr val="FF1F2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Makine öğrenmesi ile hangi tür problemler çözülür?</a:t>
            </a:r>
            <a:endParaRPr lang="en-US" sz="4800" b="1" dirty="0">
              <a:solidFill>
                <a:srgbClr val="FF1F20"/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32732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Unvan 1"/>
          <p:cNvSpPr>
            <a:spLocks noGrp="1"/>
          </p:cNvSpPr>
          <p:nvPr>
            <p:ph type="ctrTitle"/>
          </p:nvPr>
        </p:nvSpPr>
        <p:spPr>
          <a:xfrm>
            <a:off x="796886" y="270497"/>
            <a:ext cx="10598227" cy="545266"/>
          </a:xfrm>
        </p:spPr>
        <p:txBody>
          <a:bodyPr>
            <a:noAutofit/>
          </a:bodyPr>
          <a:lstStyle/>
          <a:p>
            <a:r>
              <a:rPr lang="tr-TR" sz="3600" b="1" dirty="0">
                <a:solidFill>
                  <a:srgbClr val="FF4D4D"/>
                </a:solidFill>
                <a:latin typeface="Roboto"/>
                <a:ea typeface="+mn-ea"/>
                <a:cs typeface="+mn-cs"/>
              </a:rPr>
              <a:t>Dolandırıcılara Dolandırılmadan…</a:t>
            </a:r>
            <a:endParaRPr lang="en-US" sz="3600" b="1" dirty="0">
              <a:solidFill>
                <a:srgbClr val="FF4D4D"/>
              </a:solidFill>
              <a:latin typeface="Roboto"/>
              <a:ea typeface="+mn-ea"/>
              <a:cs typeface="+mn-cs"/>
            </a:endParaRPr>
          </a:p>
        </p:txBody>
      </p:sp>
      <p:sp>
        <p:nvSpPr>
          <p:cNvPr id="39" name="Unvan 1"/>
          <p:cNvSpPr txBox="1">
            <a:spLocks/>
          </p:cNvSpPr>
          <p:nvPr/>
        </p:nvSpPr>
        <p:spPr>
          <a:xfrm>
            <a:off x="6074831" y="1025475"/>
            <a:ext cx="4672385" cy="53310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000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Resim 10">
            <a:extLst>
              <a:ext uri="{FF2B5EF4-FFF2-40B4-BE49-F238E27FC236}">
                <a16:creationId xmlns:a16="http://schemas.microsoft.com/office/drawing/2014/main" id="{088E8CF2-0746-427E-A17D-5A729A2FBB1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52"/>
          <a:stretch/>
        </p:blipFill>
        <p:spPr>
          <a:xfrm>
            <a:off x="2174762" y="1180099"/>
            <a:ext cx="1636410" cy="1711916"/>
          </a:xfrm>
          <a:prstGeom prst="rect">
            <a:avLst/>
          </a:prstGeom>
        </p:spPr>
      </p:pic>
      <p:pic>
        <p:nvPicPr>
          <p:cNvPr id="14" name="Resim 13">
            <a:extLst>
              <a:ext uri="{FF2B5EF4-FFF2-40B4-BE49-F238E27FC236}">
                <a16:creationId xmlns:a16="http://schemas.microsoft.com/office/drawing/2014/main" id="{55867822-F444-4C8D-9DBB-9E9BE24D0CD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265" y="3235240"/>
            <a:ext cx="2209865" cy="1347107"/>
          </a:xfrm>
          <a:prstGeom prst="rect">
            <a:avLst/>
          </a:prstGeom>
        </p:spPr>
      </p:pic>
      <p:grpSp>
        <p:nvGrpSpPr>
          <p:cNvPr id="26" name="Grup 25">
            <a:extLst>
              <a:ext uri="{FF2B5EF4-FFF2-40B4-BE49-F238E27FC236}">
                <a16:creationId xmlns:a16="http://schemas.microsoft.com/office/drawing/2014/main" id="{CE16362C-CF0E-4720-B43E-F7E15307F446}"/>
              </a:ext>
            </a:extLst>
          </p:cNvPr>
          <p:cNvGrpSpPr/>
          <p:nvPr/>
        </p:nvGrpSpPr>
        <p:grpSpPr>
          <a:xfrm>
            <a:off x="6217570" y="2270250"/>
            <a:ext cx="3223959" cy="3130300"/>
            <a:chOff x="5274595" y="1863896"/>
            <a:chExt cx="3223959" cy="3130300"/>
          </a:xfrm>
        </p:grpSpPr>
        <p:pic>
          <p:nvPicPr>
            <p:cNvPr id="20" name="Resim 19">
              <a:extLst>
                <a:ext uri="{FF2B5EF4-FFF2-40B4-BE49-F238E27FC236}">
                  <a16:creationId xmlns:a16="http://schemas.microsoft.com/office/drawing/2014/main" id="{B20AC831-851D-4AF6-ADF4-8448AA4167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777" t="5555" r="10556" b="8193"/>
            <a:stretch/>
          </p:blipFill>
          <p:spPr>
            <a:xfrm>
              <a:off x="5391150" y="1863896"/>
              <a:ext cx="2820377" cy="2505718"/>
            </a:xfrm>
            <a:prstGeom prst="rect">
              <a:avLst/>
            </a:prstGeom>
          </p:spPr>
        </p:pic>
        <p:pic>
          <p:nvPicPr>
            <p:cNvPr id="22" name="Resim 21">
              <a:extLst>
                <a:ext uri="{FF2B5EF4-FFF2-40B4-BE49-F238E27FC236}">
                  <a16:creationId xmlns:a16="http://schemas.microsoft.com/office/drawing/2014/main" id="{10FF241B-7546-40AB-BCF3-9D7EEAFDFF6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86500" y="2863931"/>
              <a:ext cx="1200150" cy="1200150"/>
            </a:xfrm>
            <a:prstGeom prst="rect">
              <a:avLst/>
            </a:prstGeom>
          </p:spPr>
        </p:pic>
        <p:sp>
          <p:nvSpPr>
            <p:cNvPr id="23" name="Dikdörtgen 22">
              <a:extLst>
                <a:ext uri="{FF2B5EF4-FFF2-40B4-BE49-F238E27FC236}">
                  <a16:creationId xmlns:a16="http://schemas.microsoft.com/office/drawing/2014/main" id="{4E42A2A5-8DC2-4988-B7A3-B5E1C8D2A545}"/>
                </a:ext>
              </a:extLst>
            </p:cNvPr>
            <p:cNvSpPr/>
            <p:nvPr/>
          </p:nvSpPr>
          <p:spPr>
            <a:xfrm>
              <a:off x="5274595" y="4347865"/>
              <a:ext cx="3223959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tr-TR" b="1" dirty="0">
                  <a:solidFill>
                    <a:srgbClr val="5E5C57"/>
                  </a:solidFill>
                  <a:latin typeface="Book Antiqua" panose="02040602050305030304" pitchFamily="18" charset="0"/>
                  <a:ea typeface="Verdana" panose="020B0604030504040204" pitchFamily="34" charset="0"/>
                  <a:cs typeface="Arial" panose="020B0604020202020204" pitchFamily="34" charset="0"/>
                </a:rPr>
                <a:t>Gerçek Zamanlı Dolandırıcı </a:t>
              </a:r>
            </a:p>
            <a:p>
              <a:pPr algn="ctr"/>
              <a:r>
                <a:rPr lang="tr-TR" b="1" dirty="0">
                  <a:solidFill>
                    <a:srgbClr val="5E5C57"/>
                  </a:solidFill>
                  <a:latin typeface="Book Antiqua" panose="02040602050305030304" pitchFamily="18" charset="0"/>
                  <a:ea typeface="Verdana" panose="020B0604030504040204" pitchFamily="34" charset="0"/>
                  <a:cs typeface="Arial" panose="020B0604020202020204" pitchFamily="34" charset="0"/>
                </a:rPr>
                <a:t>Tespit Sistemi</a:t>
              </a:r>
              <a:endParaRPr lang="tr-TR" dirty="0">
                <a:solidFill>
                  <a:srgbClr val="5E5C57"/>
                </a:solidFill>
                <a:latin typeface="Book Antiqua" panose="02040602050305030304" pitchFamily="18" charset="0"/>
              </a:endParaRPr>
            </a:p>
          </p:txBody>
        </p:sp>
      </p:grpSp>
      <p:pic>
        <p:nvPicPr>
          <p:cNvPr id="25" name="Resim 24">
            <a:extLst>
              <a:ext uri="{FF2B5EF4-FFF2-40B4-BE49-F238E27FC236}">
                <a16:creationId xmlns:a16="http://schemas.microsoft.com/office/drawing/2014/main" id="{D2FB4147-DD2C-456E-BA18-921C81632C8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8024" y="4785791"/>
            <a:ext cx="1893148" cy="1456268"/>
          </a:xfrm>
          <a:prstGeom prst="rect">
            <a:avLst/>
          </a:prstGeom>
        </p:spPr>
      </p:pic>
      <p:cxnSp>
        <p:nvCxnSpPr>
          <p:cNvPr id="28" name="Düz Ok Bağlayıcısı 27">
            <a:extLst>
              <a:ext uri="{FF2B5EF4-FFF2-40B4-BE49-F238E27FC236}">
                <a16:creationId xmlns:a16="http://schemas.microsoft.com/office/drawing/2014/main" id="{A90805D4-BA79-4347-86AF-683EF97E06C1}"/>
              </a:ext>
            </a:extLst>
          </p:cNvPr>
          <p:cNvCxnSpPr>
            <a:cxnSpLocks/>
            <a:stCxn id="11" idx="3"/>
            <a:endCxn id="20" idx="1"/>
          </p:cNvCxnSpPr>
          <p:nvPr/>
        </p:nvCxnSpPr>
        <p:spPr>
          <a:xfrm>
            <a:off x="3811172" y="2036057"/>
            <a:ext cx="2522953" cy="1487052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Düz Ok Bağlayıcısı 29">
            <a:extLst>
              <a:ext uri="{FF2B5EF4-FFF2-40B4-BE49-F238E27FC236}">
                <a16:creationId xmlns:a16="http://schemas.microsoft.com/office/drawing/2014/main" id="{CB0068A2-C5E3-425F-9011-4C5128352040}"/>
              </a:ext>
            </a:extLst>
          </p:cNvPr>
          <p:cNvCxnSpPr>
            <a:cxnSpLocks/>
            <a:stCxn id="14" idx="3"/>
            <a:endCxn id="20" idx="1"/>
          </p:cNvCxnSpPr>
          <p:nvPr/>
        </p:nvCxnSpPr>
        <p:spPr>
          <a:xfrm flipV="1">
            <a:off x="2771130" y="3523109"/>
            <a:ext cx="3562995" cy="385685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4" name="Düz Ok Bağlayıcısı 33">
            <a:extLst>
              <a:ext uri="{FF2B5EF4-FFF2-40B4-BE49-F238E27FC236}">
                <a16:creationId xmlns:a16="http://schemas.microsoft.com/office/drawing/2014/main" id="{3157562A-599B-4193-8ADE-244F8CF869AC}"/>
              </a:ext>
            </a:extLst>
          </p:cNvPr>
          <p:cNvCxnSpPr>
            <a:cxnSpLocks/>
            <a:stCxn id="20" idx="3"/>
          </p:cNvCxnSpPr>
          <p:nvPr/>
        </p:nvCxnSpPr>
        <p:spPr>
          <a:xfrm flipV="1">
            <a:off x="9154502" y="2386181"/>
            <a:ext cx="1389673" cy="1136928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37" name="Resim 36">
            <a:extLst>
              <a:ext uri="{FF2B5EF4-FFF2-40B4-BE49-F238E27FC236}">
                <a16:creationId xmlns:a16="http://schemas.microsoft.com/office/drawing/2014/main" id="{1152EAF2-603A-47A3-8788-6F9C6341F67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6943" y="1489316"/>
            <a:ext cx="1047274" cy="1028700"/>
          </a:xfrm>
          <a:prstGeom prst="rect">
            <a:avLst/>
          </a:prstGeom>
        </p:spPr>
      </p:pic>
      <p:cxnSp>
        <p:nvCxnSpPr>
          <p:cNvPr id="44" name="Düz Ok Bağlayıcısı 43">
            <a:extLst>
              <a:ext uri="{FF2B5EF4-FFF2-40B4-BE49-F238E27FC236}">
                <a16:creationId xmlns:a16="http://schemas.microsoft.com/office/drawing/2014/main" id="{7FDF79B2-8E72-47A4-BB73-6944BCDB9C77}"/>
              </a:ext>
            </a:extLst>
          </p:cNvPr>
          <p:cNvCxnSpPr>
            <a:cxnSpLocks/>
            <a:stCxn id="25" idx="3"/>
            <a:endCxn id="20" idx="1"/>
          </p:cNvCxnSpPr>
          <p:nvPr/>
        </p:nvCxnSpPr>
        <p:spPr>
          <a:xfrm flipV="1">
            <a:off x="3811172" y="3523109"/>
            <a:ext cx="2522953" cy="1990816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48" name="Resim 47">
            <a:extLst>
              <a:ext uri="{FF2B5EF4-FFF2-40B4-BE49-F238E27FC236}">
                <a16:creationId xmlns:a16="http://schemas.microsoft.com/office/drawing/2014/main" id="{7563F3D2-17F0-47D8-A30D-4FB977251A1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794841" y="5077384"/>
            <a:ext cx="694163" cy="694163"/>
          </a:xfrm>
          <a:prstGeom prst="rect">
            <a:avLst/>
          </a:prstGeom>
        </p:spPr>
      </p:pic>
      <p:cxnSp>
        <p:nvCxnSpPr>
          <p:cNvPr id="49" name="Düz Ok Bağlayıcısı 48">
            <a:extLst>
              <a:ext uri="{FF2B5EF4-FFF2-40B4-BE49-F238E27FC236}">
                <a16:creationId xmlns:a16="http://schemas.microsoft.com/office/drawing/2014/main" id="{802AE70A-7102-453D-A1AA-E3D49B3EF1CF}"/>
              </a:ext>
            </a:extLst>
          </p:cNvPr>
          <p:cNvCxnSpPr>
            <a:cxnSpLocks/>
            <a:stCxn id="20" idx="3"/>
            <a:endCxn id="48" idx="3"/>
          </p:cNvCxnSpPr>
          <p:nvPr/>
        </p:nvCxnSpPr>
        <p:spPr>
          <a:xfrm>
            <a:off x="9154502" y="3523109"/>
            <a:ext cx="1640339" cy="1901357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8" name="Resim 17">
            <a:extLst>
              <a:ext uri="{FF2B5EF4-FFF2-40B4-BE49-F238E27FC236}">
                <a16:creationId xmlns:a16="http://schemas.microsoft.com/office/drawing/2014/main" id="{936BE693-5D5D-499E-9571-84E5BEE9F47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300" y="6409183"/>
            <a:ext cx="2250142" cy="322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68975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Unvan 1">
            <a:extLst>
              <a:ext uri="{FF2B5EF4-FFF2-40B4-BE49-F238E27FC236}">
                <a16:creationId xmlns:a16="http://schemas.microsoft.com/office/drawing/2014/main" id="{B37DF17F-5545-4A16-8FA9-598E425C25AF}"/>
              </a:ext>
            </a:extLst>
          </p:cNvPr>
          <p:cNvSpPr txBox="1">
            <a:spLocks/>
          </p:cNvSpPr>
          <p:nvPr/>
        </p:nvSpPr>
        <p:spPr>
          <a:xfrm>
            <a:off x="1363130" y="398780"/>
            <a:ext cx="9144000" cy="67597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tr-TR" sz="4200" b="1" dirty="0">
                <a:solidFill>
                  <a:srgbClr val="FF1F2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Bu araba, bu ev kaç para eder?</a:t>
            </a:r>
            <a:endParaRPr lang="en-US" sz="4200" b="1" dirty="0">
              <a:solidFill>
                <a:srgbClr val="FF1F20"/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pic>
        <p:nvPicPr>
          <p:cNvPr id="2052" name="Picture 4" descr="İlgili resim">
            <a:extLst>
              <a:ext uri="{FF2B5EF4-FFF2-40B4-BE49-F238E27FC236}">
                <a16:creationId xmlns:a16="http://schemas.microsoft.com/office/drawing/2014/main" id="{A289CAE3-E0AF-40A0-97CF-6440DDF751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826" y="1330066"/>
            <a:ext cx="5604025" cy="3113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Dikdörtgen 2">
            <a:extLst>
              <a:ext uri="{FF2B5EF4-FFF2-40B4-BE49-F238E27FC236}">
                <a16:creationId xmlns:a16="http://schemas.microsoft.com/office/drawing/2014/main" id="{0233E4A5-3843-41C6-9A74-991B296E228C}"/>
              </a:ext>
            </a:extLst>
          </p:cNvPr>
          <p:cNvSpPr/>
          <p:nvPr/>
        </p:nvSpPr>
        <p:spPr>
          <a:xfrm>
            <a:off x="225826" y="4698725"/>
            <a:ext cx="560402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1200" dirty="0">
                <a:hlinkClick r:id="rId3"/>
              </a:rPr>
              <a:t>Konut Görsel: </a:t>
            </a:r>
            <a:r>
              <a:rPr lang="en-US" sz="1200" dirty="0">
                <a:hlinkClick r:id="rId3"/>
              </a:rPr>
              <a:t>https://www.finder.com.au/developer-bucks-trend-by-predicting-house-price-growth</a:t>
            </a:r>
            <a:endParaRPr lang="en-US" sz="1200" dirty="0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1B62C35A-7886-476D-87AD-A87BA53E16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7574" y="1330066"/>
            <a:ext cx="5470313" cy="3077051"/>
          </a:xfrm>
          <a:prstGeom prst="rect">
            <a:avLst/>
          </a:prstGeom>
        </p:spPr>
      </p:pic>
      <p:sp>
        <p:nvSpPr>
          <p:cNvPr id="6" name="Dikdörtgen 5">
            <a:extLst>
              <a:ext uri="{FF2B5EF4-FFF2-40B4-BE49-F238E27FC236}">
                <a16:creationId xmlns:a16="http://schemas.microsoft.com/office/drawing/2014/main" id="{FE6BC3FE-3169-4953-974B-4F6793AC561E}"/>
              </a:ext>
            </a:extLst>
          </p:cNvPr>
          <p:cNvSpPr/>
          <p:nvPr/>
        </p:nvSpPr>
        <p:spPr>
          <a:xfrm>
            <a:off x="6107574" y="4662428"/>
            <a:ext cx="547031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1200" dirty="0">
                <a:hlinkClick r:id="rId5"/>
              </a:rPr>
              <a:t>Araba Görsel: </a:t>
            </a:r>
            <a:r>
              <a:rPr lang="en-US" sz="1200" dirty="0">
                <a:hlinkClick r:id="rId5"/>
              </a:rPr>
              <a:t>https://www.inovex.de/blog/price-prediction-in-online-car-marketplaces-using-natural-language-processing/</a:t>
            </a:r>
            <a:endParaRPr lang="en-US" sz="1200" dirty="0"/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A747DB62-2270-4260-9FF8-3C89C3EA4CD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300" y="6409183"/>
            <a:ext cx="2250142" cy="322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3953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Unvan 1">
            <a:extLst>
              <a:ext uri="{FF2B5EF4-FFF2-40B4-BE49-F238E27FC236}">
                <a16:creationId xmlns:a16="http://schemas.microsoft.com/office/drawing/2014/main" id="{B37DF17F-5545-4A16-8FA9-598E425C25AF}"/>
              </a:ext>
            </a:extLst>
          </p:cNvPr>
          <p:cNvSpPr txBox="1">
            <a:spLocks/>
          </p:cNvSpPr>
          <p:nvPr/>
        </p:nvSpPr>
        <p:spPr>
          <a:xfrm>
            <a:off x="1363130" y="245746"/>
            <a:ext cx="9144000" cy="936075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tr-TR" sz="4200" b="1" dirty="0">
                <a:solidFill>
                  <a:srgbClr val="FF1F2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Bu müşterinin kasko/sigorta fiyatı ne olmalıdır?</a:t>
            </a:r>
            <a:endParaRPr lang="en-US" sz="4200" b="1" dirty="0">
              <a:solidFill>
                <a:srgbClr val="FF1F20"/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pic>
        <p:nvPicPr>
          <p:cNvPr id="3076" name="Picture 4" descr="İlgili resim">
            <a:extLst>
              <a:ext uri="{FF2B5EF4-FFF2-40B4-BE49-F238E27FC236}">
                <a16:creationId xmlns:a16="http://schemas.microsoft.com/office/drawing/2014/main" id="{1028545B-97C0-473D-A50C-D0EC6A6D98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4870" y="1181821"/>
            <a:ext cx="8945663" cy="5029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Resim 3">
            <a:extLst>
              <a:ext uri="{FF2B5EF4-FFF2-40B4-BE49-F238E27FC236}">
                <a16:creationId xmlns:a16="http://schemas.microsoft.com/office/drawing/2014/main" id="{7D7CA766-9C36-4A47-8FFF-C42E3192F0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300" y="6409183"/>
            <a:ext cx="2250142" cy="322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8590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ikdörtgen 3"/>
          <p:cNvSpPr/>
          <p:nvPr/>
        </p:nvSpPr>
        <p:spPr>
          <a:xfrm>
            <a:off x="2425936" y="1268761"/>
            <a:ext cx="727280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657350" lvl="3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tr-TR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Dikdörtgen 2"/>
          <p:cNvSpPr/>
          <p:nvPr/>
        </p:nvSpPr>
        <p:spPr>
          <a:xfrm>
            <a:off x="2063552" y="1659051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tr-TR" b="1" dirty="0">
                <a:solidFill>
                  <a:srgbClr val="333333"/>
                </a:solidFill>
                <a:latin typeface="Lato"/>
              </a:rPr>
              <a:t> </a:t>
            </a:r>
          </a:p>
        </p:txBody>
      </p:sp>
      <p:sp>
        <p:nvSpPr>
          <p:cNvPr id="7" name="Dikdörtgen 6"/>
          <p:cNvSpPr/>
          <p:nvPr/>
        </p:nvSpPr>
        <p:spPr>
          <a:xfrm>
            <a:off x="2051865" y="3658390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333333"/>
                </a:solidFill>
                <a:latin typeface="Lato"/>
              </a:rPr>
              <a:t> </a:t>
            </a:r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2551" y="1351466"/>
            <a:ext cx="6840760" cy="4549383"/>
          </a:xfrm>
          <a:prstGeom prst="rect">
            <a:avLst/>
          </a:prstGeom>
        </p:spPr>
      </p:pic>
      <p:sp>
        <p:nvSpPr>
          <p:cNvPr id="10" name="Unvan 1">
            <a:extLst>
              <a:ext uri="{FF2B5EF4-FFF2-40B4-BE49-F238E27FC236}">
                <a16:creationId xmlns:a16="http://schemas.microsoft.com/office/drawing/2014/main" id="{A868FFA2-70E6-4EE6-A6F6-A35A9931DCA8}"/>
              </a:ext>
            </a:extLst>
          </p:cNvPr>
          <p:cNvSpPr txBox="1">
            <a:spLocks/>
          </p:cNvSpPr>
          <p:nvPr/>
        </p:nvSpPr>
        <p:spPr>
          <a:xfrm>
            <a:off x="1363130" y="398780"/>
            <a:ext cx="9144000" cy="67597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tr-TR" sz="4200" b="1" dirty="0">
                <a:solidFill>
                  <a:srgbClr val="FF1F2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Yüz tanıma</a:t>
            </a:r>
            <a:endParaRPr lang="en-US" sz="4200" b="1" dirty="0">
              <a:solidFill>
                <a:srgbClr val="FF1F20"/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Resim 7">
            <a:extLst>
              <a:ext uri="{FF2B5EF4-FFF2-40B4-BE49-F238E27FC236}">
                <a16:creationId xmlns:a16="http://schemas.microsoft.com/office/drawing/2014/main" id="{C25A056B-E18F-4391-836D-6DE655C6B8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300" y="6409183"/>
            <a:ext cx="2250142" cy="322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587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ikdörtgen 3"/>
          <p:cNvSpPr/>
          <p:nvPr/>
        </p:nvSpPr>
        <p:spPr>
          <a:xfrm>
            <a:off x="2425936" y="1268761"/>
            <a:ext cx="727280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657350" lvl="3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tr-TR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Dikdörtgen 6"/>
          <p:cNvSpPr/>
          <p:nvPr/>
        </p:nvSpPr>
        <p:spPr>
          <a:xfrm>
            <a:off x="2051865" y="3658390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333333"/>
                </a:solidFill>
                <a:latin typeface="Lato"/>
              </a:rPr>
              <a:t> </a:t>
            </a:r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4801" y="1286763"/>
            <a:ext cx="6456259" cy="4754386"/>
          </a:xfrm>
          <a:prstGeom prst="rect">
            <a:avLst/>
          </a:prstGeom>
        </p:spPr>
      </p:pic>
      <p:sp>
        <p:nvSpPr>
          <p:cNvPr id="9" name="Unvan 1">
            <a:extLst>
              <a:ext uri="{FF2B5EF4-FFF2-40B4-BE49-F238E27FC236}">
                <a16:creationId xmlns:a16="http://schemas.microsoft.com/office/drawing/2014/main" id="{3D6C823F-BE93-479D-A412-51EADC1E0F16}"/>
              </a:ext>
            </a:extLst>
          </p:cNvPr>
          <p:cNvSpPr txBox="1">
            <a:spLocks/>
          </p:cNvSpPr>
          <p:nvPr/>
        </p:nvSpPr>
        <p:spPr>
          <a:xfrm>
            <a:off x="1363130" y="398780"/>
            <a:ext cx="9144000" cy="67597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tr-TR" sz="4200" b="1" dirty="0">
                <a:solidFill>
                  <a:srgbClr val="FF1F2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Sahtecilik tespiti</a:t>
            </a:r>
            <a:endParaRPr lang="en-US" sz="4200" b="1" dirty="0">
              <a:solidFill>
                <a:srgbClr val="FF1F20"/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505E748D-101C-41F4-8BC9-5601762DC0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300" y="6409183"/>
            <a:ext cx="2250142" cy="322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8058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ikdörtgen 2"/>
          <p:cNvSpPr/>
          <p:nvPr/>
        </p:nvSpPr>
        <p:spPr>
          <a:xfrm>
            <a:off x="2063552" y="1659051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tr-TR" b="1" dirty="0">
                <a:solidFill>
                  <a:srgbClr val="333333"/>
                </a:solidFill>
                <a:latin typeface="Lato"/>
              </a:rPr>
              <a:t> </a:t>
            </a:r>
          </a:p>
        </p:txBody>
      </p:sp>
      <p:sp>
        <p:nvSpPr>
          <p:cNvPr id="7" name="Dikdörtgen 6"/>
          <p:cNvSpPr/>
          <p:nvPr/>
        </p:nvSpPr>
        <p:spPr>
          <a:xfrm>
            <a:off x="2051865" y="3658390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333333"/>
                </a:solidFill>
                <a:latin typeface="Lato"/>
              </a:rPr>
              <a:t> </a:t>
            </a:r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485" y="1243729"/>
            <a:ext cx="10293029" cy="4574679"/>
          </a:xfrm>
          <a:prstGeom prst="rect">
            <a:avLst/>
          </a:prstGeom>
        </p:spPr>
      </p:pic>
      <p:sp>
        <p:nvSpPr>
          <p:cNvPr id="9" name="Unvan 1">
            <a:extLst>
              <a:ext uri="{FF2B5EF4-FFF2-40B4-BE49-F238E27FC236}">
                <a16:creationId xmlns:a16="http://schemas.microsoft.com/office/drawing/2014/main" id="{07CD7BD0-CDD7-4492-857A-92F9104DD853}"/>
              </a:ext>
            </a:extLst>
          </p:cNvPr>
          <p:cNvSpPr txBox="1">
            <a:spLocks/>
          </p:cNvSpPr>
          <p:nvPr/>
        </p:nvSpPr>
        <p:spPr>
          <a:xfrm>
            <a:off x="1363130" y="398780"/>
            <a:ext cx="9144000" cy="67597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tr-TR" sz="4200" b="1" dirty="0">
                <a:solidFill>
                  <a:srgbClr val="FF1F2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Kişiselleştirilmiş e-ticaret</a:t>
            </a:r>
            <a:endParaRPr lang="en-US" sz="4200" b="1" dirty="0">
              <a:solidFill>
                <a:srgbClr val="FF1F20"/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0FA05FEB-2B04-4D0B-AE4E-EA05AC1FA8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300" y="6409183"/>
            <a:ext cx="2250142" cy="322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1558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ikdörtgen 3"/>
          <p:cNvSpPr/>
          <p:nvPr/>
        </p:nvSpPr>
        <p:spPr>
          <a:xfrm>
            <a:off x="2425936" y="1268761"/>
            <a:ext cx="727280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657350" lvl="3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tr-TR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Dikdörtgen 2"/>
          <p:cNvSpPr/>
          <p:nvPr/>
        </p:nvSpPr>
        <p:spPr>
          <a:xfrm>
            <a:off x="2063552" y="1659051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tr-TR" b="1" dirty="0">
                <a:solidFill>
                  <a:srgbClr val="333333"/>
                </a:solidFill>
                <a:latin typeface="Lato"/>
              </a:rPr>
              <a:t> </a:t>
            </a:r>
          </a:p>
        </p:txBody>
      </p:sp>
      <p:sp>
        <p:nvSpPr>
          <p:cNvPr id="7" name="Dikdörtgen 6"/>
          <p:cNvSpPr/>
          <p:nvPr/>
        </p:nvSpPr>
        <p:spPr>
          <a:xfrm>
            <a:off x="2051865" y="3658390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333333"/>
                </a:solidFill>
                <a:latin typeface="Lato"/>
              </a:rPr>
              <a:t> </a:t>
            </a:r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336"/>
          <a:stretch/>
        </p:blipFill>
        <p:spPr>
          <a:xfrm>
            <a:off x="3693820" y="1150776"/>
            <a:ext cx="4473328" cy="5384560"/>
          </a:xfrm>
          <a:prstGeom prst="rect">
            <a:avLst/>
          </a:prstGeom>
        </p:spPr>
      </p:pic>
      <p:sp>
        <p:nvSpPr>
          <p:cNvPr id="9" name="Unvan 1">
            <a:extLst>
              <a:ext uri="{FF2B5EF4-FFF2-40B4-BE49-F238E27FC236}">
                <a16:creationId xmlns:a16="http://schemas.microsoft.com/office/drawing/2014/main" id="{F2C3CB91-D61B-47AD-BC57-436409C02254}"/>
              </a:ext>
            </a:extLst>
          </p:cNvPr>
          <p:cNvSpPr txBox="1">
            <a:spLocks/>
          </p:cNvSpPr>
          <p:nvPr/>
        </p:nvSpPr>
        <p:spPr>
          <a:xfrm>
            <a:off x="1363130" y="398780"/>
            <a:ext cx="9144000" cy="67597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tr-TR" sz="4200" b="1" dirty="0">
                <a:solidFill>
                  <a:srgbClr val="FF1F2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Log Analizi</a:t>
            </a:r>
            <a:endParaRPr lang="en-US" sz="4200" b="1" dirty="0">
              <a:solidFill>
                <a:srgbClr val="FF1F20"/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Resim 7">
            <a:extLst>
              <a:ext uri="{FF2B5EF4-FFF2-40B4-BE49-F238E27FC236}">
                <a16:creationId xmlns:a16="http://schemas.microsoft.com/office/drawing/2014/main" id="{C31C9842-354E-4663-9013-86AE179DC4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300" y="6409183"/>
            <a:ext cx="2250142" cy="322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0559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10" r="18211"/>
          <a:stretch/>
        </p:blipFill>
        <p:spPr>
          <a:xfrm>
            <a:off x="6008099" y="1651218"/>
            <a:ext cx="6047042" cy="4447582"/>
          </a:xfrm>
          <a:prstGeom prst="rect">
            <a:avLst/>
          </a:prstGeom>
        </p:spPr>
      </p:pic>
      <p:sp>
        <p:nvSpPr>
          <p:cNvPr id="8" name="Unvan 1">
            <a:extLst>
              <a:ext uri="{FF2B5EF4-FFF2-40B4-BE49-F238E27FC236}">
                <a16:creationId xmlns:a16="http://schemas.microsoft.com/office/drawing/2014/main" id="{F7EA6813-C45F-4106-B033-9428DADBA047}"/>
              </a:ext>
            </a:extLst>
          </p:cNvPr>
          <p:cNvSpPr txBox="1">
            <a:spLocks/>
          </p:cNvSpPr>
          <p:nvPr/>
        </p:nvSpPr>
        <p:spPr>
          <a:xfrm>
            <a:off x="1363130" y="398780"/>
            <a:ext cx="9144000" cy="67597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tr-TR" sz="4200" b="1" dirty="0">
                <a:solidFill>
                  <a:srgbClr val="FF1F2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Operasyonel etkinliği arttırma</a:t>
            </a:r>
            <a:endParaRPr lang="en-US" sz="4200" b="1" dirty="0">
              <a:solidFill>
                <a:srgbClr val="FF1F20"/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9" name="Dikdörtgen 8">
            <a:extLst>
              <a:ext uri="{FF2B5EF4-FFF2-40B4-BE49-F238E27FC236}">
                <a16:creationId xmlns:a16="http://schemas.microsoft.com/office/drawing/2014/main" id="{E18BD0E4-F9E1-4DA4-B006-028811E64302}"/>
              </a:ext>
            </a:extLst>
          </p:cNvPr>
          <p:cNvSpPr/>
          <p:nvPr/>
        </p:nvSpPr>
        <p:spPr>
          <a:xfrm>
            <a:off x="622996" y="1832626"/>
            <a:ext cx="4736083" cy="25978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sz="2800" dirty="0">
                <a:latin typeface="Roboto"/>
              </a:rPr>
              <a:t>Yakıt tasarrufu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sz="2800" dirty="0">
                <a:latin typeface="Roboto"/>
              </a:rPr>
              <a:t>Kaynak israfını önleme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sz="2800" dirty="0">
                <a:latin typeface="Roboto"/>
              </a:rPr>
              <a:t>Verimliliği arttırma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sz="2800" dirty="0">
                <a:latin typeface="Roboto"/>
              </a:rPr>
              <a:t>Hata oranını düşürme</a:t>
            </a: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2F3DEB9D-8AD1-40EF-9DDA-60B128F82F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300" y="6409183"/>
            <a:ext cx="2250142" cy="322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104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ikdörtgen 3"/>
          <p:cNvSpPr/>
          <p:nvPr/>
        </p:nvSpPr>
        <p:spPr>
          <a:xfrm>
            <a:off x="2425936" y="1268761"/>
            <a:ext cx="727280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657350" lvl="3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tr-TR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Dikdörtgen 2"/>
          <p:cNvSpPr/>
          <p:nvPr/>
        </p:nvSpPr>
        <p:spPr>
          <a:xfrm>
            <a:off x="2063552" y="1659051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tr-TR" b="1" dirty="0">
                <a:solidFill>
                  <a:srgbClr val="333333"/>
                </a:solidFill>
                <a:latin typeface="Lato"/>
              </a:rPr>
              <a:t> </a:t>
            </a:r>
          </a:p>
        </p:txBody>
      </p:sp>
      <p:sp>
        <p:nvSpPr>
          <p:cNvPr id="7" name="Dikdörtgen 6"/>
          <p:cNvSpPr/>
          <p:nvPr/>
        </p:nvSpPr>
        <p:spPr>
          <a:xfrm>
            <a:off x="2051865" y="3658390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333333"/>
                </a:solidFill>
                <a:latin typeface="Lato"/>
              </a:rPr>
              <a:t> </a:t>
            </a:r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4976" y="1242244"/>
            <a:ext cx="7874000" cy="4826000"/>
          </a:xfrm>
          <a:prstGeom prst="rect">
            <a:avLst/>
          </a:prstGeom>
        </p:spPr>
      </p:pic>
      <p:sp>
        <p:nvSpPr>
          <p:cNvPr id="9" name="Unvan 1">
            <a:extLst>
              <a:ext uri="{FF2B5EF4-FFF2-40B4-BE49-F238E27FC236}">
                <a16:creationId xmlns:a16="http://schemas.microsoft.com/office/drawing/2014/main" id="{EF0DAFC8-394A-49C2-856B-014167244163}"/>
              </a:ext>
            </a:extLst>
          </p:cNvPr>
          <p:cNvSpPr txBox="1">
            <a:spLocks/>
          </p:cNvSpPr>
          <p:nvPr/>
        </p:nvSpPr>
        <p:spPr>
          <a:xfrm>
            <a:off x="1363130" y="398780"/>
            <a:ext cx="9144000" cy="67597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tr-TR" sz="4200" b="1" dirty="0">
                <a:solidFill>
                  <a:srgbClr val="FF1F2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Ses tanıma</a:t>
            </a:r>
            <a:endParaRPr lang="en-US" sz="4200" b="1" dirty="0">
              <a:solidFill>
                <a:srgbClr val="FF1F20"/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Resim 7">
            <a:extLst>
              <a:ext uri="{FF2B5EF4-FFF2-40B4-BE49-F238E27FC236}">
                <a16:creationId xmlns:a16="http://schemas.microsoft.com/office/drawing/2014/main" id="{9005E546-029F-47E9-ABB0-74AE709BDA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300" y="6409183"/>
            <a:ext cx="2250142" cy="322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7900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ikdörtgen 3"/>
          <p:cNvSpPr/>
          <p:nvPr/>
        </p:nvSpPr>
        <p:spPr>
          <a:xfrm>
            <a:off x="2425936" y="1268761"/>
            <a:ext cx="727280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657350" lvl="3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tr-TR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Dikdörtgen 2"/>
          <p:cNvSpPr/>
          <p:nvPr/>
        </p:nvSpPr>
        <p:spPr>
          <a:xfrm>
            <a:off x="2063552" y="1659051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tr-TR" b="1" dirty="0">
                <a:solidFill>
                  <a:srgbClr val="333333"/>
                </a:solidFill>
                <a:latin typeface="Lato"/>
              </a:rPr>
              <a:t> </a:t>
            </a:r>
          </a:p>
        </p:txBody>
      </p:sp>
      <p:sp>
        <p:nvSpPr>
          <p:cNvPr id="7" name="Dikdörtgen 6"/>
          <p:cNvSpPr/>
          <p:nvPr/>
        </p:nvSpPr>
        <p:spPr>
          <a:xfrm>
            <a:off x="2051865" y="3658390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333333"/>
                </a:solidFill>
                <a:latin typeface="Lato"/>
              </a:rPr>
              <a:t> </a:t>
            </a:r>
          </a:p>
        </p:txBody>
      </p:sp>
      <p:pic>
        <p:nvPicPr>
          <p:cNvPr id="8" name="Resim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865" y="1005823"/>
            <a:ext cx="7957701" cy="5305134"/>
          </a:xfrm>
          <a:prstGeom prst="rect">
            <a:avLst/>
          </a:prstGeom>
        </p:spPr>
      </p:pic>
      <p:sp>
        <p:nvSpPr>
          <p:cNvPr id="9" name="Unvan 1">
            <a:extLst>
              <a:ext uri="{FF2B5EF4-FFF2-40B4-BE49-F238E27FC236}">
                <a16:creationId xmlns:a16="http://schemas.microsoft.com/office/drawing/2014/main" id="{42047608-AB0D-4545-B5B7-BE83FA58E28F}"/>
              </a:ext>
            </a:extLst>
          </p:cNvPr>
          <p:cNvSpPr txBox="1">
            <a:spLocks/>
          </p:cNvSpPr>
          <p:nvPr/>
        </p:nvSpPr>
        <p:spPr>
          <a:xfrm>
            <a:off x="1363130" y="398780"/>
            <a:ext cx="9144000" cy="67597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tr-TR" sz="4200" b="1" dirty="0">
                <a:solidFill>
                  <a:srgbClr val="FF1F2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Öneri sistemleri</a:t>
            </a:r>
            <a:endParaRPr lang="en-US" sz="4200" b="1" dirty="0">
              <a:solidFill>
                <a:srgbClr val="FF1F20"/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Resim 9">
            <a:extLst>
              <a:ext uri="{FF2B5EF4-FFF2-40B4-BE49-F238E27FC236}">
                <a16:creationId xmlns:a16="http://schemas.microsoft.com/office/drawing/2014/main" id="{DB9CDFC9-E688-4E85-8FAB-914C9E51E3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300" y="6409183"/>
            <a:ext cx="2250142" cy="322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8064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Unvan 1"/>
          <p:cNvSpPr txBox="1">
            <a:spLocks/>
          </p:cNvSpPr>
          <p:nvPr/>
        </p:nvSpPr>
        <p:spPr>
          <a:xfrm>
            <a:off x="1363130" y="398780"/>
            <a:ext cx="9144000" cy="67597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tr-TR" sz="4200" b="1" dirty="0">
                <a:solidFill>
                  <a:srgbClr val="FF1F2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İstenmeyen E-posta Tespiti</a:t>
            </a:r>
            <a:endParaRPr lang="en-US" sz="4200" b="1" dirty="0">
              <a:solidFill>
                <a:srgbClr val="FF1F20"/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3" name="Dikdörtgen 2">
            <a:extLst>
              <a:ext uri="{FF2B5EF4-FFF2-40B4-BE49-F238E27FC236}">
                <a16:creationId xmlns:a16="http://schemas.microsoft.com/office/drawing/2014/main" id="{E883A5CF-C753-4A60-A101-6F0BB8D09B77}"/>
              </a:ext>
            </a:extLst>
          </p:cNvPr>
          <p:cNvSpPr/>
          <p:nvPr/>
        </p:nvSpPr>
        <p:spPr>
          <a:xfrm>
            <a:off x="2670934" y="1406467"/>
            <a:ext cx="652839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dirty="0">
                <a:latin typeface="Roboto"/>
              </a:rPr>
              <a:t>Bir e-postanın </a:t>
            </a:r>
            <a:r>
              <a:rPr lang="tr-TR" sz="2800" dirty="0" err="1">
                <a:latin typeface="Roboto"/>
              </a:rPr>
              <a:t>spam</a:t>
            </a:r>
            <a:r>
              <a:rPr lang="tr-TR" sz="2800" dirty="0">
                <a:latin typeface="Roboto"/>
              </a:rPr>
              <a:t> olup olmadığını programlayarak ayırt etmeye çalışın?</a:t>
            </a:r>
          </a:p>
        </p:txBody>
      </p:sp>
      <p:pic>
        <p:nvPicPr>
          <p:cNvPr id="8" name="Resim 7">
            <a:extLst>
              <a:ext uri="{FF2B5EF4-FFF2-40B4-BE49-F238E27FC236}">
                <a16:creationId xmlns:a16="http://schemas.microsoft.com/office/drawing/2014/main" id="{B93F42B5-2722-4D1B-8E8D-994FC99783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0550" y="2692287"/>
            <a:ext cx="3390900" cy="3209925"/>
          </a:xfrm>
          <a:prstGeom prst="rect">
            <a:avLst/>
          </a:prstGeom>
        </p:spPr>
      </p:pic>
      <p:pic>
        <p:nvPicPr>
          <p:cNvPr id="6" name="Resim 5">
            <a:extLst>
              <a:ext uri="{FF2B5EF4-FFF2-40B4-BE49-F238E27FC236}">
                <a16:creationId xmlns:a16="http://schemas.microsoft.com/office/drawing/2014/main" id="{1551F12D-FB7B-4E6D-93B3-57FF00E753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300" y="6409183"/>
            <a:ext cx="2250142" cy="322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0320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ikdörtgen 3"/>
          <p:cNvSpPr/>
          <p:nvPr/>
        </p:nvSpPr>
        <p:spPr>
          <a:xfrm>
            <a:off x="2425936" y="1268761"/>
            <a:ext cx="727280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657350" lvl="3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tr-TR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Dikdörtgen 2"/>
          <p:cNvSpPr/>
          <p:nvPr/>
        </p:nvSpPr>
        <p:spPr>
          <a:xfrm>
            <a:off x="2063552" y="1659051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tr-TR" b="1" dirty="0">
                <a:solidFill>
                  <a:srgbClr val="333333"/>
                </a:solidFill>
                <a:latin typeface="Lato"/>
              </a:rPr>
              <a:t> </a:t>
            </a:r>
          </a:p>
        </p:txBody>
      </p:sp>
      <p:sp>
        <p:nvSpPr>
          <p:cNvPr id="7" name="Dikdörtgen 6"/>
          <p:cNvSpPr/>
          <p:nvPr/>
        </p:nvSpPr>
        <p:spPr>
          <a:xfrm>
            <a:off x="2051865" y="3658390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333333"/>
                </a:solidFill>
                <a:latin typeface="Lato"/>
              </a:rPr>
              <a:t> </a:t>
            </a:r>
          </a:p>
        </p:txBody>
      </p:sp>
      <p:pic>
        <p:nvPicPr>
          <p:cNvPr id="8" name="Resim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527" y="3391666"/>
            <a:ext cx="8697539" cy="3286584"/>
          </a:xfrm>
          <a:prstGeom prst="rect">
            <a:avLst/>
          </a:prstGeom>
        </p:spPr>
      </p:pic>
      <p:pic>
        <p:nvPicPr>
          <p:cNvPr id="6" name="Resim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7808" y="898521"/>
            <a:ext cx="3739718" cy="2493145"/>
          </a:xfrm>
          <a:prstGeom prst="rect">
            <a:avLst/>
          </a:prstGeom>
        </p:spPr>
      </p:pic>
      <p:sp>
        <p:nvSpPr>
          <p:cNvPr id="9" name="Unvan 1">
            <a:extLst>
              <a:ext uri="{FF2B5EF4-FFF2-40B4-BE49-F238E27FC236}">
                <a16:creationId xmlns:a16="http://schemas.microsoft.com/office/drawing/2014/main" id="{56B90CF6-D4BD-4EF9-98BC-F19C9EB0DAE8}"/>
              </a:ext>
            </a:extLst>
          </p:cNvPr>
          <p:cNvSpPr txBox="1">
            <a:spLocks/>
          </p:cNvSpPr>
          <p:nvPr/>
        </p:nvSpPr>
        <p:spPr>
          <a:xfrm>
            <a:off x="1401066" y="222546"/>
            <a:ext cx="9144000" cy="67597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tr-TR" sz="4200" b="1" dirty="0">
                <a:solidFill>
                  <a:srgbClr val="FF1F2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Öneri sistemleri</a:t>
            </a:r>
            <a:endParaRPr lang="en-US" sz="4200" b="1" dirty="0">
              <a:solidFill>
                <a:srgbClr val="FF1F20"/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Resim 9">
            <a:extLst>
              <a:ext uri="{FF2B5EF4-FFF2-40B4-BE49-F238E27FC236}">
                <a16:creationId xmlns:a16="http://schemas.microsoft.com/office/drawing/2014/main" id="{2F7D688E-8D54-44FA-A73F-C1E3789D0C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300" y="6409183"/>
            <a:ext cx="2250142" cy="322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4296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ikdörtgen 2">
            <a:extLst>
              <a:ext uri="{FF2B5EF4-FFF2-40B4-BE49-F238E27FC236}">
                <a16:creationId xmlns:a16="http://schemas.microsoft.com/office/drawing/2014/main" id="{E883A5CF-C753-4A60-A101-6F0BB8D09B77}"/>
              </a:ext>
            </a:extLst>
          </p:cNvPr>
          <p:cNvSpPr/>
          <p:nvPr/>
        </p:nvSpPr>
        <p:spPr>
          <a:xfrm>
            <a:off x="2670934" y="1406467"/>
            <a:ext cx="6528391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dirty="0">
                <a:latin typeface="Roboto"/>
              </a:rPr>
              <a:t>Elimde </a:t>
            </a:r>
            <a:r>
              <a:rPr lang="tr-TR" sz="2800" dirty="0" err="1">
                <a:latin typeface="Roboto"/>
              </a:rPr>
              <a:t>spam</a:t>
            </a:r>
            <a:r>
              <a:rPr lang="tr-TR" sz="2800" dirty="0">
                <a:latin typeface="Roboto"/>
              </a:rPr>
              <a:t> olduğunu bildiğim e-postalar var ancak bu sonucu bulacak kuralları nasıl belirleyeceğim?</a:t>
            </a:r>
          </a:p>
        </p:txBody>
      </p:sp>
      <p:sp>
        <p:nvSpPr>
          <p:cNvPr id="6" name="Dikdörtgen 5">
            <a:extLst>
              <a:ext uri="{FF2B5EF4-FFF2-40B4-BE49-F238E27FC236}">
                <a16:creationId xmlns:a16="http://schemas.microsoft.com/office/drawing/2014/main" id="{2655BAF2-B23D-4AB4-AB78-8E5E7B2215A5}"/>
              </a:ext>
            </a:extLst>
          </p:cNvPr>
          <p:cNvSpPr/>
          <p:nvPr/>
        </p:nvSpPr>
        <p:spPr>
          <a:xfrm>
            <a:off x="2670934" y="3621584"/>
            <a:ext cx="6528391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dirty="0">
                <a:latin typeface="Roboto"/>
              </a:rPr>
              <a:t>Örneğin gönderen .. ile başlayan, ile biten, içeren, metinde şunlar bulunan vs. vs.</a:t>
            </a:r>
          </a:p>
        </p:txBody>
      </p:sp>
      <p:sp>
        <p:nvSpPr>
          <p:cNvPr id="7" name="Unvan 1">
            <a:extLst>
              <a:ext uri="{FF2B5EF4-FFF2-40B4-BE49-F238E27FC236}">
                <a16:creationId xmlns:a16="http://schemas.microsoft.com/office/drawing/2014/main" id="{9FB0EE08-E24B-44E4-8B4F-B74E328FB222}"/>
              </a:ext>
            </a:extLst>
          </p:cNvPr>
          <p:cNvSpPr txBox="1">
            <a:spLocks/>
          </p:cNvSpPr>
          <p:nvPr/>
        </p:nvSpPr>
        <p:spPr>
          <a:xfrm>
            <a:off x="1363130" y="398780"/>
            <a:ext cx="9144000" cy="67597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tr-TR" sz="4200" b="1" dirty="0">
                <a:solidFill>
                  <a:srgbClr val="FF1F2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İstenmeyen E-posta Tespiti</a:t>
            </a:r>
            <a:endParaRPr lang="en-US" sz="4200" b="1" dirty="0">
              <a:solidFill>
                <a:srgbClr val="FF1F20"/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97EFEC02-2E2B-4FFF-9297-DEF8FC980C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300" y="6409183"/>
            <a:ext cx="2250142" cy="322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295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ikdörtgen 2">
            <a:extLst>
              <a:ext uri="{FF2B5EF4-FFF2-40B4-BE49-F238E27FC236}">
                <a16:creationId xmlns:a16="http://schemas.microsoft.com/office/drawing/2014/main" id="{E883A5CF-C753-4A60-A101-6F0BB8D09B77}"/>
              </a:ext>
            </a:extLst>
          </p:cNvPr>
          <p:cNvSpPr/>
          <p:nvPr/>
        </p:nvSpPr>
        <p:spPr>
          <a:xfrm>
            <a:off x="1618311" y="1654639"/>
            <a:ext cx="6528391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dirty="0">
                <a:latin typeface="Roboto"/>
              </a:rPr>
              <a:t>Machine </a:t>
            </a:r>
            <a:r>
              <a:rPr lang="tr-TR" sz="2800" dirty="0" err="1">
                <a:latin typeface="Roboto"/>
              </a:rPr>
              <a:t>learning</a:t>
            </a:r>
            <a:r>
              <a:rPr lang="tr-TR" sz="2800" dirty="0">
                <a:latin typeface="Roboto"/>
              </a:rPr>
              <a:t> niteliklerin hedef (</a:t>
            </a:r>
            <a:r>
              <a:rPr lang="tr-TR" sz="2800" dirty="0" err="1">
                <a:latin typeface="Roboto"/>
              </a:rPr>
              <a:t>spam</a:t>
            </a:r>
            <a:r>
              <a:rPr lang="tr-TR" sz="2800" dirty="0">
                <a:latin typeface="Roboto"/>
              </a:rPr>
              <a:t>/</a:t>
            </a:r>
            <a:r>
              <a:rPr lang="tr-TR" sz="2800" dirty="0" err="1">
                <a:latin typeface="Roboto"/>
              </a:rPr>
              <a:t>spam</a:t>
            </a:r>
            <a:r>
              <a:rPr lang="tr-TR" sz="2800" dirty="0">
                <a:latin typeface="Roboto"/>
              </a:rPr>
              <a:t> değil) ile olan ilişkisindeki örüntüyü öğrenir.</a:t>
            </a:r>
          </a:p>
        </p:txBody>
      </p:sp>
      <p:sp>
        <p:nvSpPr>
          <p:cNvPr id="6" name="Dikdörtgen 5">
            <a:extLst>
              <a:ext uri="{FF2B5EF4-FFF2-40B4-BE49-F238E27FC236}">
                <a16:creationId xmlns:a16="http://schemas.microsoft.com/office/drawing/2014/main" id="{2655BAF2-B23D-4AB4-AB78-8E5E7B2215A5}"/>
              </a:ext>
            </a:extLst>
          </p:cNvPr>
          <p:cNvSpPr/>
          <p:nvPr/>
        </p:nvSpPr>
        <p:spPr>
          <a:xfrm>
            <a:off x="874031" y="4066539"/>
            <a:ext cx="652839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dirty="0">
                <a:latin typeface="Roboto"/>
              </a:rPr>
              <a:t>İdamesi kolaydır. Her yeni durum için ilave bir kural yazmak gerekmez.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4989B13A-FBFA-4FC4-AA59-61908A0DC1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7610" y="3358627"/>
            <a:ext cx="2381250" cy="2971800"/>
          </a:xfrm>
          <a:prstGeom prst="rect">
            <a:avLst/>
          </a:prstGeom>
        </p:spPr>
      </p:pic>
      <p:sp>
        <p:nvSpPr>
          <p:cNvPr id="7" name="Dikdörtgen 6">
            <a:extLst>
              <a:ext uri="{FF2B5EF4-FFF2-40B4-BE49-F238E27FC236}">
                <a16:creationId xmlns:a16="http://schemas.microsoft.com/office/drawing/2014/main" id="{44A5F4B4-4178-461D-A214-C1278E64FC50}"/>
              </a:ext>
            </a:extLst>
          </p:cNvPr>
          <p:cNvSpPr/>
          <p:nvPr/>
        </p:nvSpPr>
        <p:spPr>
          <a:xfrm>
            <a:off x="6641804" y="6328415"/>
            <a:ext cx="6096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tr-TR" sz="1100" dirty="0">
                <a:hlinkClick r:id="rId3"/>
              </a:rPr>
              <a:t>http://sharondrewmorgen.com/the-good-news-bad-news-about-not-understanding-rules/</a:t>
            </a:r>
            <a:endParaRPr lang="tr-TR" sz="1100" dirty="0"/>
          </a:p>
        </p:txBody>
      </p:sp>
      <p:pic>
        <p:nvPicPr>
          <p:cNvPr id="9" name="Resim 8">
            <a:extLst>
              <a:ext uri="{FF2B5EF4-FFF2-40B4-BE49-F238E27FC236}">
                <a16:creationId xmlns:a16="http://schemas.microsoft.com/office/drawing/2014/main" id="{5979268F-4DC2-4204-B383-F8A93B9847A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6167" y="597946"/>
            <a:ext cx="2762693" cy="2762693"/>
          </a:xfrm>
          <a:prstGeom prst="rect">
            <a:avLst/>
          </a:prstGeom>
        </p:spPr>
      </p:pic>
      <p:sp>
        <p:nvSpPr>
          <p:cNvPr id="8" name="Unvan 1">
            <a:extLst>
              <a:ext uri="{FF2B5EF4-FFF2-40B4-BE49-F238E27FC236}">
                <a16:creationId xmlns:a16="http://schemas.microsoft.com/office/drawing/2014/main" id="{B37DF17F-5545-4A16-8FA9-598E425C25AF}"/>
              </a:ext>
            </a:extLst>
          </p:cNvPr>
          <p:cNvSpPr txBox="1">
            <a:spLocks/>
          </p:cNvSpPr>
          <p:nvPr/>
        </p:nvSpPr>
        <p:spPr>
          <a:xfrm>
            <a:off x="1363130" y="398780"/>
            <a:ext cx="9144000" cy="67597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tr-TR" sz="4200" b="1" dirty="0">
                <a:solidFill>
                  <a:srgbClr val="FF1F2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İstenmeyen E-posta Tespiti</a:t>
            </a:r>
            <a:endParaRPr lang="en-US" sz="4200" b="1" dirty="0">
              <a:solidFill>
                <a:srgbClr val="FF1F20"/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Resim 9">
            <a:extLst>
              <a:ext uri="{FF2B5EF4-FFF2-40B4-BE49-F238E27FC236}">
                <a16:creationId xmlns:a16="http://schemas.microsoft.com/office/drawing/2014/main" id="{60B27051-86FD-4885-9EED-3D8DFE865F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300" y="6409183"/>
            <a:ext cx="2250142" cy="322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986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Unvan 1">
            <a:extLst>
              <a:ext uri="{FF2B5EF4-FFF2-40B4-BE49-F238E27FC236}">
                <a16:creationId xmlns:a16="http://schemas.microsoft.com/office/drawing/2014/main" id="{4CEE5A53-4438-4C98-AF4C-520990DF24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1640" y="2398853"/>
            <a:ext cx="9178724" cy="1030148"/>
          </a:xfrm>
        </p:spPr>
        <p:txBody>
          <a:bodyPr>
            <a:noAutofit/>
          </a:bodyPr>
          <a:lstStyle/>
          <a:p>
            <a:r>
              <a:rPr lang="tr-TR" sz="4800" b="1" dirty="0">
                <a:solidFill>
                  <a:srgbClr val="FF1F2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Örnekler</a:t>
            </a:r>
            <a:endParaRPr lang="en-US" sz="4800" b="1" dirty="0">
              <a:solidFill>
                <a:srgbClr val="FF1F20"/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95470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Unvan 1">
            <a:extLst>
              <a:ext uri="{FF2B5EF4-FFF2-40B4-BE49-F238E27FC236}">
                <a16:creationId xmlns:a16="http://schemas.microsoft.com/office/drawing/2014/main" id="{4CEE5A53-4438-4C98-AF4C-520990DF24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91380" y="281354"/>
            <a:ext cx="7609240" cy="615461"/>
          </a:xfrm>
        </p:spPr>
        <p:txBody>
          <a:bodyPr>
            <a:noAutofit/>
          </a:bodyPr>
          <a:lstStyle/>
          <a:p>
            <a:r>
              <a:rPr lang="tr-TR" sz="3600" b="1" dirty="0">
                <a:solidFill>
                  <a:srgbClr val="FF1F2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Telecom Operatörü Churn Örneği</a:t>
            </a:r>
            <a:endParaRPr lang="en-US" sz="3600" b="1" dirty="0">
              <a:solidFill>
                <a:srgbClr val="FF1F20"/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2" name="Dikdörtgen 1">
            <a:extLst>
              <a:ext uri="{FF2B5EF4-FFF2-40B4-BE49-F238E27FC236}">
                <a16:creationId xmlns:a16="http://schemas.microsoft.com/office/drawing/2014/main" id="{DB81E354-FA3D-4B8F-96A6-9A03A8B62B56}"/>
              </a:ext>
            </a:extLst>
          </p:cNvPr>
          <p:cNvSpPr/>
          <p:nvPr/>
        </p:nvSpPr>
        <p:spPr>
          <a:xfrm>
            <a:off x="1090246" y="1156190"/>
            <a:ext cx="2347546" cy="225962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4800" dirty="0">
                <a:latin typeface="Roboto"/>
              </a:rPr>
              <a:t>37 milyon abone</a:t>
            </a:r>
          </a:p>
        </p:txBody>
      </p:sp>
      <p:sp>
        <p:nvSpPr>
          <p:cNvPr id="3" name="Ok: Sağ 2">
            <a:extLst>
              <a:ext uri="{FF2B5EF4-FFF2-40B4-BE49-F238E27FC236}">
                <a16:creationId xmlns:a16="http://schemas.microsoft.com/office/drawing/2014/main" id="{593A74B5-186D-4365-A040-5168CCA921D0}"/>
              </a:ext>
            </a:extLst>
          </p:cNvPr>
          <p:cNvSpPr/>
          <p:nvPr/>
        </p:nvSpPr>
        <p:spPr>
          <a:xfrm>
            <a:off x="3681046" y="1991457"/>
            <a:ext cx="879231" cy="615461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5" name="Dikdörtgen 4">
            <a:extLst>
              <a:ext uri="{FF2B5EF4-FFF2-40B4-BE49-F238E27FC236}">
                <a16:creationId xmlns:a16="http://schemas.microsoft.com/office/drawing/2014/main" id="{60D03CA7-C0A3-47A5-96D9-D48BA7254777}"/>
              </a:ext>
            </a:extLst>
          </p:cNvPr>
          <p:cNvSpPr/>
          <p:nvPr/>
        </p:nvSpPr>
        <p:spPr>
          <a:xfrm>
            <a:off x="4803531" y="1169377"/>
            <a:ext cx="2347546" cy="225962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4800" dirty="0">
                <a:latin typeface="Roboto"/>
              </a:rPr>
              <a:t>1 yıllık taahhüt</a:t>
            </a:r>
          </a:p>
        </p:txBody>
      </p:sp>
      <p:sp>
        <p:nvSpPr>
          <p:cNvPr id="6" name="Ok: Sağ 5">
            <a:extLst>
              <a:ext uri="{FF2B5EF4-FFF2-40B4-BE49-F238E27FC236}">
                <a16:creationId xmlns:a16="http://schemas.microsoft.com/office/drawing/2014/main" id="{37C9C969-52F4-406C-B383-33C197332AE8}"/>
              </a:ext>
            </a:extLst>
          </p:cNvPr>
          <p:cNvSpPr/>
          <p:nvPr/>
        </p:nvSpPr>
        <p:spPr>
          <a:xfrm>
            <a:off x="7394331" y="1991457"/>
            <a:ext cx="879231" cy="615461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7" name="Dikdörtgen 6">
            <a:extLst>
              <a:ext uri="{FF2B5EF4-FFF2-40B4-BE49-F238E27FC236}">
                <a16:creationId xmlns:a16="http://schemas.microsoft.com/office/drawing/2014/main" id="{6673C1CF-40D2-4C78-8C3C-306E2DCA03B5}"/>
              </a:ext>
            </a:extLst>
          </p:cNvPr>
          <p:cNvSpPr/>
          <p:nvPr/>
        </p:nvSpPr>
        <p:spPr>
          <a:xfrm>
            <a:off x="8516816" y="1169377"/>
            <a:ext cx="2347546" cy="225962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dirty="0">
                <a:latin typeface="Roboto"/>
              </a:rPr>
              <a:t>Bir yılda ortalama 250 iş günü var.</a:t>
            </a:r>
          </a:p>
        </p:txBody>
      </p:sp>
      <p:pic>
        <p:nvPicPr>
          <p:cNvPr id="1026" name="Picture 2" descr="telecom operator call center ile ilgili görsel sonucu">
            <a:extLst>
              <a:ext uri="{FF2B5EF4-FFF2-40B4-BE49-F238E27FC236}">
                <a16:creationId xmlns:a16="http://schemas.microsoft.com/office/drawing/2014/main" id="{21E2B21B-DA3B-43EE-8413-4A081C414B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030" y="4132019"/>
            <a:ext cx="3886200" cy="2181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Dikdörtgen 8">
            <a:extLst>
              <a:ext uri="{FF2B5EF4-FFF2-40B4-BE49-F238E27FC236}">
                <a16:creationId xmlns:a16="http://schemas.microsoft.com/office/drawing/2014/main" id="{E9937837-87CF-403E-9B57-6370E3A407A7}"/>
              </a:ext>
            </a:extLst>
          </p:cNvPr>
          <p:cNvSpPr/>
          <p:nvPr/>
        </p:nvSpPr>
        <p:spPr>
          <a:xfrm>
            <a:off x="5834377" y="4281712"/>
            <a:ext cx="470252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dirty="0">
                <a:latin typeface="Roboto"/>
              </a:rPr>
              <a:t>Bir görevli günde kaç abone arayabilir?</a:t>
            </a:r>
          </a:p>
        </p:txBody>
      </p:sp>
      <p:sp>
        <p:nvSpPr>
          <p:cNvPr id="8" name="Dikdörtgen 7">
            <a:extLst>
              <a:ext uri="{FF2B5EF4-FFF2-40B4-BE49-F238E27FC236}">
                <a16:creationId xmlns:a16="http://schemas.microsoft.com/office/drawing/2014/main" id="{A287DCDC-A681-4165-B1CA-DF3E5E47AD6B}"/>
              </a:ext>
            </a:extLst>
          </p:cNvPr>
          <p:cNvSpPr/>
          <p:nvPr/>
        </p:nvSpPr>
        <p:spPr>
          <a:xfrm>
            <a:off x="7203573" y="5565311"/>
            <a:ext cx="2387193" cy="615553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pPr algn="ctr"/>
            <a:r>
              <a:rPr lang="tr-TR" sz="3400" dirty="0">
                <a:latin typeface="Roboto"/>
              </a:rPr>
              <a:t>100 diyelim</a:t>
            </a:r>
          </a:p>
        </p:txBody>
      </p:sp>
    </p:spTree>
    <p:extLst>
      <p:ext uri="{BB962C8B-B14F-4D97-AF65-F5344CB8AC3E}">
        <p14:creationId xmlns:p14="http://schemas.microsoft.com/office/powerpoint/2010/main" val="679482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5" grpId="0" animBg="1"/>
      <p:bldP spid="6" grpId="0" animBg="1"/>
      <p:bldP spid="7" grpId="0" animBg="1"/>
      <p:bldP spid="9" grpId="0"/>
      <p:bldP spid="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Unvan 1">
            <a:extLst>
              <a:ext uri="{FF2B5EF4-FFF2-40B4-BE49-F238E27FC236}">
                <a16:creationId xmlns:a16="http://schemas.microsoft.com/office/drawing/2014/main" id="{4CEE5A53-4438-4C98-AF4C-520990DF24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91380" y="281354"/>
            <a:ext cx="7609240" cy="615461"/>
          </a:xfrm>
        </p:spPr>
        <p:txBody>
          <a:bodyPr>
            <a:noAutofit/>
          </a:bodyPr>
          <a:lstStyle/>
          <a:p>
            <a:r>
              <a:rPr lang="tr-TR" sz="3600" b="1" dirty="0">
                <a:solidFill>
                  <a:srgbClr val="FF1F2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Telecom Operatörü Churn Örneği</a:t>
            </a:r>
            <a:endParaRPr lang="en-US" sz="3600" b="1" dirty="0">
              <a:solidFill>
                <a:srgbClr val="FF1F20"/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2" name="Dikdörtgen 1">
            <a:extLst>
              <a:ext uri="{FF2B5EF4-FFF2-40B4-BE49-F238E27FC236}">
                <a16:creationId xmlns:a16="http://schemas.microsoft.com/office/drawing/2014/main" id="{DB81E354-FA3D-4B8F-96A6-9A03A8B62B56}"/>
              </a:ext>
            </a:extLst>
          </p:cNvPr>
          <p:cNvSpPr/>
          <p:nvPr/>
        </p:nvSpPr>
        <p:spPr>
          <a:xfrm>
            <a:off x="1090246" y="1156190"/>
            <a:ext cx="2347546" cy="292743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dirty="0">
                <a:latin typeface="Roboto"/>
              </a:rPr>
              <a:t>Yılda 37 milyon günde 148 bin arama demek</a:t>
            </a:r>
          </a:p>
        </p:txBody>
      </p:sp>
      <p:sp>
        <p:nvSpPr>
          <p:cNvPr id="3" name="Ok: Sağ 2">
            <a:extLst>
              <a:ext uri="{FF2B5EF4-FFF2-40B4-BE49-F238E27FC236}">
                <a16:creationId xmlns:a16="http://schemas.microsoft.com/office/drawing/2014/main" id="{593A74B5-186D-4365-A040-5168CCA921D0}"/>
              </a:ext>
            </a:extLst>
          </p:cNvPr>
          <p:cNvSpPr/>
          <p:nvPr/>
        </p:nvSpPr>
        <p:spPr>
          <a:xfrm>
            <a:off x="3675185" y="2462687"/>
            <a:ext cx="879231" cy="615461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5" name="Dikdörtgen 4">
            <a:extLst>
              <a:ext uri="{FF2B5EF4-FFF2-40B4-BE49-F238E27FC236}">
                <a16:creationId xmlns:a16="http://schemas.microsoft.com/office/drawing/2014/main" id="{60D03CA7-C0A3-47A5-96D9-D48BA7254777}"/>
              </a:ext>
            </a:extLst>
          </p:cNvPr>
          <p:cNvSpPr/>
          <p:nvPr/>
        </p:nvSpPr>
        <p:spPr>
          <a:xfrm>
            <a:off x="4803531" y="1169377"/>
            <a:ext cx="2347546" cy="291425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dirty="0">
                <a:latin typeface="Roboto"/>
              </a:rPr>
              <a:t>1 kişi günde 100 arama yaparsa</a:t>
            </a:r>
          </a:p>
        </p:txBody>
      </p:sp>
      <p:sp>
        <p:nvSpPr>
          <p:cNvPr id="6" name="Ok: Sağ 5">
            <a:extLst>
              <a:ext uri="{FF2B5EF4-FFF2-40B4-BE49-F238E27FC236}">
                <a16:creationId xmlns:a16="http://schemas.microsoft.com/office/drawing/2014/main" id="{37C9C969-52F4-406C-B383-33C197332AE8}"/>
              </a:ext>
            </a:extLst>
          </p:cNvPr>
          <p:cNvSpPr/>
          <p:nvPr/>
        </p:nvSpPr>
        <p:spPr>
          <a:xfrm>
            <a:off x="7388470" y="2462687"/>
            <a:ext cx="879231" cy="615461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7" name="Dikdörtgen 6">
            <a:extLst>
              <a:ext uri="{FF2B5EF4-FFF2-40B4-BE49-F238E27FC236}">
                <a16:creationId xmlns:a16="http://schemas.microsoft.com/office/drawing/2014/main" id="{6673C1CF-40D2-4C78-8C3C-306E2DCA03B5}"/>
              </a:ext>
            </a:extLst>
          </p:cNvPr>
          <p:cNvSpPr/>
          <p:nvPr/>
        </p:nvSpPr>
        <p:spPr>
          <a:xfrm>
            <a:off x="8516816" y="1169377"/>
            <a:ext cx="2347546" cy="291425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dirty="0">
                <a:latin typeface="Roboto"/>
              </a:rPr>
              <a:t>Yaklaşık 1.500 kişi lazım</a:t>
            </a:r>
          </a:p>
        </p:txBody>
      </p:sp>
      <p:sp>
        <p:nvSpPr>
          <p:cNvPr id="9" name="Dikdörtgen 8">
            <a:extLst>
              <a:ext uri="{FF2B5EF4-FFF2-40B4-BE49-F238E27FC236}">
                <a16:creationId xmlns:a16="http://schemas.microsoft.com/office/drawing/2014/main" id="{E9937837-87CF-403E-9B57-6370E3A407A7}"/>
              </a:ext>
            </a:extLst>
          </p:cNvPr>
          <p:cNvSpPr/>
          <p:nvPr/>
        </p:nvSpPr>
        <p:spPr>
          <a:xfrm>
            <a:off x="5812264" y="4683702"/>
            <a:ext cx="4702522" cy="1384995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algn="ctr"/>
            <a:r>
              <a:rPr lang="tr-TR" sz="2800" dirty="0">
                <a:latin typeface="Roboto"/>
              </a:rPr>
              <a:t>Bu maliyete emeğin pahalı olduğu ülkelerde katlanabilir misiniz?</a:t>
            </a:r>
          </a:p>
        </p:txBody>
      </p:sp>
      <p:sp>
        <p:nvSpPr>
          <p:cNvPr id="11" name="Dikdörtgen 10">
            <a:extLst>
              <a:ext uri="{FF2B5EF4-FFF2-40B4-BE49-F238E27FC236}">
                <a16:creationId xmlns:a16="http://schemas.microsoft.com/office/drawing/2014/main" id="{F0A4B965-19E5-40C2-A73F-BC3503019DE0}"/>
              </a:ext>
            </a:extLst>
          </p:cNvPr>
          <p:cNvSpPr/>
          <p:nvPr/>
        </p:nvSpPr>
        <p:spPr>
          <a:xfrm>
            <a:off x="462277" y="4695392"/>
            <a:ext cx="4702522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dirty="0">
                <a:latin typeface="Roboto"/>
              </a:rPr>
              <a:t>1.500 kişinin sadece asgari ücret maliyeti aylık </a:t>
            </a:r>
          </a:p>
          <a:p>
            <a:pPr algn="ctr"/>
            <a:r>
              <a:rPr lang="tr-TR" sz="2800" b="1" dirty="0">
                <a:latin typeface="Roboto"/>
              </a:rPr>
              <a:t>5 Milyon TL’den fazla</a:t>
            </a:r>
          </a:p>
        </p:txBody>
      </p:sp>
    </p:spTree>
    <p:extLst>
      <p:ext uri="{BB962C8B-B14F-4D97-AF65-F5344CB8AC3E}">
        <p14:creationId xmlns:p14="http://schemas.microsoft.com/office/powerpoint/2010/main" val="1445728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5" grpId="0" animBg="1"/>
      <p:bldP spid="6" grpId="0" animBg="1"/>
      <p:bldP spid="7" grpId="0" animBg="1"/>
      <p:bldP spid="9" grpId="0" animBg="1"/>
      <p:bldP spid="1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Unvan 1">
            <a:extLst>
              <a:ext uri="{FF2B5EF4-FFF2-40B4-BE49-F238E27FC236}">
                <a16:creationId xmlns:a16="http://schemas.microsoft.com/office/drawing/2014/main" id="{4CEE5A53-4438-4C98-AF4C-520990DF24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91380" y="281354"/>
            <a:ext cx="7609240" cy="615461"/>
          </a:xfrm>
        </p:spPr>
        <p:txBody>
          <a:bodyPr>
            <a:noAutofit/>
          </a:bodyPr>
          <a:lstStyle/>
          <a:p>
            <a:r>
              <a:rPr lang="tr-TR" sz="3600" b="1" dirty="0">
                <a:solidFill>
                  <a:srgbClr val="FF1F2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Telecom Operatörü Churn Örneği</a:t>
            </a:r>
            <a:endParaRPr lang="en-US" sz="3600" b="1" dirty="0">
              <a:solidFill>
                <a:srgbClr val="FF1F20"/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2" name="Dikdörtgen 1">
            <a:extLst>
              <a:ext uri="{FF2B5EF4-FFF2-40B4-BE49-F238E27FC236}">
                <a16:creationId xmlns:a16="http://schemas.microsoft.com/office/drawing/2014/main" id="{DB81E354-FA3D-4B8F-96A6-9A03A8B62B56}"/>
              </a:ext>
            </a:extLst>
          </p:cNvPr>
          <p:cNvSpPr/>
          <p:nvPr/>
        </p:nvSpPr>
        <p:spPr>
          <a:xfrm>
            <a:off x="1090246" y="1156190"/>
            <a:ext cx="2347546" cy="292743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dirty="0">
                <a:latin typeface="Roboto"/>
              </a:rPr>
              <a:t>Peki çözüm ne olmalı?</a:t>
            </a:r>
          </a:p>
        </p:txBody>
      </p:sp>
      <p:sp>
        <p:nvSpPr>
          <p:cNvPr id="3" name="Ok: Sağ 2">
            <a:extLst>
              <a:ext uri="{FF2B5EF4-FFF2-40B4-BE49-F238E27FC236}">
                <a16:creationId xmlns:a16="http://schemas.microsoft.com/office/drawing/2014/main" id="{593A74B5-186D-4365-A040-5168CCA921D0}"/>
              </a:ext>
            </a:extLst>
          </p:cNvPr>
          <p:cNvSpPr/>
          <p:nvPr/>
        </p:nvSpPr>
        <p:spPr>
          <a:xfrm>
            <a:off x="4652596" y="2426618"/>
            <a:ext cx="879231" cy="615461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5" name="Dikdörtgen 4">
            <a:extLst>
              <a:ext uri="{FF2B5EF4-FFF2-40B4-BE49-F238E27FC236}">
                <a16:creationId xmlns:a16="http://schemas.microsoft.com/office/drawing/2014/main" id="{60D03CA7-C0A3-47A5-96D9-D48BA7254777}"/>
              </a:ext>
            </a:extLst>
          </p:cNvPr>
          <p:cNvSpPr/>
          <p:nvPr/>
        </p:nvSpPr>
        <p:spPr>
          <a:xfrm>
            <a:off x="6725850" y="1307555"/>
            <a:ext cx="4375904" cy="291425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dirty="0">
                <a:latin typeface="Roboto"/>
              </a:rPr>
              <a:t>Taahhüt yenilemeyecek müşterileri bulmak</a:t>
            </a:r>
          </a:p>
        </p:txBody>
      </p:sp>
      <p:sp>
        <p:nvSpPr>
          <p:cNvPr id="9" name="Dikdörtgen 8">
            <a:extLst>
              <a:ext uri="{FF2B5EF4-FFF2-40B4-BE49-F238E27FC236}">
                <a16:creationId xmlns:a16="http://schemas.microsoft.com/office/drawing/2014/main" id="{E9937837-87CF-403E-9B57-6370E3A407A7}"/>
              </a:ext>
            </a:extLst>
          </p:cNvPr>
          <p:cNvSpPr/>
          <p:nvPr/>
        </p:nvSpPr>
        <p:spPr>
          <a:xfrm>
            <a:off x="3180566" y="4747703"/>
            <a:ext cx="4702522" cy="954107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algn="ctr"/>
            <a:r>
              <a:rPr lang="tr-TR" sz="2800" dirty="0">
                <a:latin typeface="Roboto"/>
              </a:rPr>
              <a:t>Çok klasik bir </a:t>
            </a:r>
            <a:r>
              <a:rPr lang="tr-TR" sz="2800" dirty="0" err="1">
                <a:latin typeface="Roboto"/>
              </a:rPr>
              <a:t>churn</a:t>
            </a:r>
            <a:r>
              <a:rPr lang="tr-TR" sz="2800" dirty="0">
                <a:latin typeface="Roboto"/>
              </a:rPr>
              <a:t> analizi. </a:t>
            </a:r>
            <a:r>
              <a:rPr lang="tr-TR" sz="2800" dirty="0" err="1">
                <a:latin typeface="Roboto"/>
              </a:rPr>
              <a:t>Binary</a:t>
            </a:r>
            <a:r>
              <a:rPr lang="tr-TR" sz="2800" dirty="0">
                <a:latin typeface="Roboto"/>
              </a:rPr>
              <a:t> sınıflandırma</a:t>
            </a:r>
          </a:p>
        </p:txBody>
      </p:sp>
    </p:spTree>
    <p:extLst>
      <p:ext uri="{BB962C8B-B14F-4D97-AF65-F5344CB8AC3E}">
        <p14:creationId xmlns:p14="http://schemas.microsoft.com/office/powerpoint/2010/main" val="2646263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5" grpId="0" animBg="1"/>
      <p:bldP spid="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Unvan 1">
            <a:extLst>
              <a:ext uri="{FF2B5EF4-FFF2-40B4-BE49-F238E27FC236}">
                <a16:creationId xmlns:a16="http://schemas.microsoft.com/office/drawing/2014/main" id="{B37DF17F-5545-4A16-8FA9-598E425C25AF}"/>
              </a:ext>
            </a:extLst>
          </p:cNvPr>
          <p:cNvSpPr txBox="1">
            <a:spLocks/>
          </p:cNvSpPr>
          <p:nvPr/>
        </p:nvSpPr>
        <p:spPr>
          <a:xfrm>
            <a:off x="1363130" y="398780"/>
            <a:ext cx="9144000" cy="67597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tr-TR" sz="4200" b="1" dirty="0">
                <a:solidFill>
                  <a:srgbClr val="FF1F2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Bu müşteriye kredi verelim mi?</a:t>
            </a:r>
            <a:endParaRPr lang="en-US" sz="4200" b="1" dirty="0">
              <a:solidFill>
                <a:srgbClr val="FF1F20"/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İlgili resim">
            <a:extLst>
              <a:ext uri="{FF2B5EF4-FFF2-40B4-BE49-F238E27FC236}">
                <a16:creationId xmlns:a16="http://schemas.microsoft.com/office/drawing/2014/main" id="{0A0B110B-C285-4F21-A3FE-5863724874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0132" y="1349485"/>
            <a:ext cx="7225285" cy="4812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Dikdörtgen 1">
            <a:extLst>
              <a:ext uri="{FF2B5EF4-FFF2-40B4-BE49-F238E27FC236}">
                <a16:creationId xmlns:a16="http://schemas.microsoft.com/office/drawing/2014/main" id="{155E5881-B388-4958-BC32-5E5B9D94ABCD}"/>
              </a:ext>
            </a:extLst>
          </p:cNvPr>
          <p:cNvSpPr/>
          <p:nvPr/>
        </p:nvSpPr>
        <p:spPr>
          <a:xfrm>
            <a:off x="5802775" y="6436617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tr-TR" sz="1200" dirty="0">
                <a:hlinkClick r:id="rId3"/>
              </a:rPr>
              <a:t>Görsel: </a:t>
            </a:r>
            <a:r>
              <a:rPr lang="en-US" sz="1200" dirty="0">
                <a:hlinkClick r:id="rId3"/>
              </a:rPr>
              <a:t>https://www.realestaterph.com/the-bank-does-not-set-your-budget/</a:t>
            </a:r>
            <a:endParaRPr lang="en-US" sz="1200" dirty="0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211083C7-10B6-4D5D-AABB-5388834095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300" y="6409183"/>
            <a:ext cx="2250142" cy="322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8328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</TotalTime>
  <Words>287</Words>
  <Application>Microsoft Office PowerPoint</Application>
  <PresentationFormat>Geniş ekran</PresentationFormat>
  <Paragraphs>62</Paragraphs>
  <Slides>20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6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20</vt:i4>
      </vt:variant>
    </vt:vector>
  </HeadingPairs>
  <TitlesOfParts>
    <vt:vector size="27" baseType="lpstr">
      <vt:lpstr>Arial</vt:lpstr>
      <vt:lpstr>Book Antiqua</vt:lpstr>
      <vt:lpstr>Calibri</vt:lpstr>
      <vt:lpstr>Calibri Light</vt:lpstr>
      <vt:lpstr>Lato</vt:lpstr>
      <vt:lpstr>Roboto</vt:lpstr>
      <vt:lpstr>Office Teması</vt:lpstr>
      <vt:lpstr>Makine öğrenmesi ile hangi tür problemler çözülür?</vt:lpstr>
      <vt:lpstr>PowerPoint Sunusu</vt:lpstr>
      <vt:lpstr>PowerPoint Sunusu</vt:lpstr>
      <vt:lpstr>PowerPoint Sunusu</vt:lpstr>
      <vt:lpstr>Örnekler</vt:lpstr>
      <vt:lpstr>Telecom Operatörü Churn Örneği</vt:lpstr>
      <vt:lpstr>Telecom Operatörü Churn Örneği</vt:lpstr>
      <vt:lpstr>Telecom Operatörü Churn Örneği</vt:lpstr>
      <vt:lpstr>PowerPoint Sunusu</vt:lpstr>
      <vt:lpstr>Dolandırıcılara Dolandırılmadan…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Makine öğrenmesi ile hangi tür problemler çözülür?</dc:title>
  <dc:creator>Erkan ŞİRİN</dc:creator>
  <cp:lastModifiedBy>Erkan ŞİRİN</cp:lastModifiedBy>
  <cp:revision>13</cp:revision>
  <dcterms:created xsi:type="dcterms:W3CDTF">2019-10-01T09:09:19Z</dcterms:created>
  <dcterms:modified xsi:type="dcterms:W3CDTF">2019-10-02T13:34:26Z</dcterms:modified>
</cp:coreProperties>
</file>